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80" autoAdjust="0"/>
  </p:normalViewPr>
  <p:slideViewPr>
    <p:cSldViewPr snapToGrid="0">
      <p:cViewPr>
        <p:scale>
          <a:sx n="75" d="100"/>
          <a:sy n="75" d="100"/>
        </p:scale>
        <p:origin x="-18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9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style val="27"/>
  <c:chart>
    <c:autoTitleDeleted val="1"/>
    <c:plotArea>
      <c:layout>
        <c:manualLayout>
          <c:layoutTarget val="inner"/>
          <c:xMode val="edge"/>
          <c:yMode val="edge"/>
          <c:x val="0.30891254764721043"/>
          <c:y val="0.11741260849635873"/>
          <c:w val="0.52742501141768661"/>
          <c:h val="0.36351875047492072"/>
        </c:manualLayout>
      </c:layout>
      <c:barChart>
        <c:barDir val="col"/>
        <c:grouping val="stacked"/>
        <c:ser>
          <c:idx val="0"/>
          <c:order val="0"/>
          <c:tx>
            <c:v>2010</c:v>
          </c:tx>
          <c:cat>
            <c:strRef>
              <c:f>Hoja1!$B$39:$B$49</c:f>
              <c:strCache>
                <c:ptCount val="11"/>
                <c:pt idx="0">
                  <c:v>Estado </c:v>
                </c:pt>
                <c:pt idx="1">
                  <c:v>Jalisco </c:v>
                </c:pt>
                <c:pt idx="2">
                  <c:v>Puebla </c:v>
                </c:pt>
                <c:pt idx="3">
                  <c:v>Nuevo León </c:v>
                </c:pt>
                <c:pt idx="4">
                  <c:v>Sonora </c:v>
                </c:pt>
                <c:pt idx="5">
                  <c:v>Durango </c:v>
                </c:pt>
                <c:pt idx="6">
                  <c:v>Guanajuato </c:v>
                </c:pt>
                <c:pt idx="7">
                  <c:v>Yucatán </c:v>
                </c:pt>
                <c:pt idx="8">
                  <c:v>Coahuila </c:v>
                </c:pt>
                <c:pt idx="9">
                  <c:v>Sinaloa </c:v>
                </c:pt>
                <c:pt idx="10">
                  <c:v>Estado de México </c:v>
                </c:pt>
              </c:strCache>
            </c:strRef>
          </c:cat>
          <c:val>
            <c:numRef>
              <c:f>Hoja1!$C$39:$C$49</c:f>
              <c:numCache>
                <c:formatCode>#,##0</c:formatCode>
                <c:ptCount val="11"/>
                <c:pt idx="0" formatCode="General">
                  <c:v>2010</c:v>
                </c:pt>
                <c:pt idx="1">
                  <c:v>1194867</c:v>
                </c:pt>
                <c:pt idx="2">
                  <c:v>481752</c:v>
                </c:pt>
                <c:pt idx="3">
                  <c:v>116112</c:v>
                </c:pt>
                <c:pt idx="4">
                  <c:v>110466</c:v>
                </c:pt>
                <c:pt idx="5">
                  <c:v>84943</c:v>
                </c:pt>
                <c:pt idx="6">
                  <c:v>77468</c:v>
                </c:pt>
                <c:pt idx="7">
                  <c:v>69301</c:v>
                </c:pt>
                <c:pt idx="8">
                  <c:v>57738</c:v>
                </c:pt>
                <c:pt idx="9">
                  <c:v>40632</c:v>
                </c:pt>
                <c:pt idx="10">
                  <c:v>14078</c:v>
                </c:pt>
              </c:numCache>
            </c:numRef>
          </c:val>
        </c:ser>
        <c:overlap val="100"/>
        <c:axId val="76816768"/>
        <c:axId val="76818304"/>
      </c:barChart>
      <c:catAx>
        <c:axId val="76816768"/>
        <c:scaling>
          <c:orientation val="minMax"/>
        </c:scaling>
        <c:axPos val="b"/>
        <c:tickLblPos val="nextTo"/>
        <c:crossAx val="76818304"/>
        <c:crosses val="autoZero"/>
        <c:auto val="1"/>
        <c:lblAlgn val="ctr"/>
        <c:lblOffset val="100"/>
      </c:catAx>
      <c:valAx>
        <c:axId val="76818304"/>
        <c:scaling>
          <c:orientation val="minMax"/>
        </c:scaling>
        <c:axPos val="l"/>
        <c:majorGridlines/>
        <c:numFmt formatCode="General" sourceLinked="1"/>
        <c:tickLblPos val="nextTo"/>
        <c:crossAx val="768167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MX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0.04375</cdr:x>
      <cdr:y>0.08333</cdr:y>
    </cdr:from>
    <cdr:to>
      <cdr:x>0.09583</cdr:x>
      <cdr:y>0.91667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200024" y="228600"/>
          <a:ext cx="238125" cy="2286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400" b="0" dirty="0">
              <a:solidFill>
                <a:srgbClr val="0070C0"/>
              </a:solidFill>
            </a:rPr>
            <a:t>Toneladas</a:t>
          </a:r>
        </a:p>
      </cdr:txBody>
    </cdr:sp>
  </cdr:relSizeAnchor>
  <cdr:relSizeAnchor xmlns:cdr="http://schemas.openxmlformats.org/drawingml/2006/chartDrawing">
    <cdr:from>
      <cdr:x>0.31667</cdr:x>
      <cdr:y>0.82639</cdr:y>
    </cdr:from>
    <cdr:to>
      <cdr:x>0.65625</cdr:x>
      <cdr:y>0.94792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1447800" y="2266950"/>
          <a:ext cx="1552575" cy="3333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1800" b="1" dirty="0">
              <a:solidFill>
                <a:srgbClr val="0070C0"/>
              </a:solidFill>
            </a:rPr>
            <a:t>Estado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2425" y="417513"/>
            <a:ext cx="8455025" cy="976312"/>
          </a:xfrm>
        </p:spPr>
        <p:txBody>
          <a:bodyPr/>
          <a:lstStyle>
            <a:lvl1pPr>
              <a:defRPr sz="46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9538" y="1403350"/>
            <a:ext cx="6400800" cy="547688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0000"/>
                </a:solidFill>
              </a:defRPr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CBEFB3A-F6E4-4823-B013-37D58C50046E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69D8E-3EB4-4B3B-A202-933F3440C7E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1B3ED-5A89-4240-841A-AD31BDA0ED2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3CDEA-C714-4935-8C38-48C236C07AF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22170-8FE8-44D7-9919-23983BB5326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F4FEF-A1D6-410F-8987-4A5724B1D69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4688E-D388-453E-B8BB-4B3072EDE84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6105F-43F8-466E-9F67-BEA50A5F77B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2308B-06CF-4922-8DB1-41DEBCCF888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3D12F-D674-4E7E-B720-EA6502D3A6D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2E070-5827-4069-BCCC-72BA2C4682C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AB0FDD4-A07E-43D8-B94A-1EEFB90316A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37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gif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24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6948" y="248701"/>
            <a:ext cx="8455025" cy="97631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C000"/>
                </a:solidFill>
              </a:rPr>
              <a:t>Huevo orgánico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9882" y="1533378"/>
            <a:ext cx="632142" cy="811555"/>
          </a:xfrm>
        </p:spPr>
        <p:txBody>
          <a:bodyPr/>
          <a:lstStyle/>
          <a:p>
            <a:pPr eaLnBrk="1" hangingPunct="1"/>
            <a:r>
              <a:rPr lang="en-US" dirty="0" smtClean="0"/>
              <a:t>.</a:t>
            </a:r>
          </a:p>
        </p:txBody>
      </p:sp>
      <p:pic>
        <p:nvPicPr>
          <p:cNvPr id="6" name="5 Imagen" descr="ORGANUC EG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1352" y="1306285"/>
            <a:ext cx="4656406" cy="41640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7 Imagen" descr="lala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72734" y="0"/>
            <a:ext cx="1736135" cy="2179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8 CuadroTexto"/>
          <p:cNvSpPr txBox="1"/>
          <p:nvPr/>
        </p:nvSpPr>
        <p:spPr>
          <a:xfrm>
            <a:off x="0" y="5657671"/>
            <a:ext cx="6570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Lourdes Gabriela Guadarrama Martínez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Diana Gabriela Gutiérrez Herrera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Blanca Estela Luciano Chona</a:t>
            </a:r>
          </a:p>
          <a:p>
            <a:endParaRPr lang="es-MX" dirty="0" smtClean="0"/>
          </a:p>
        </p:txBody>
      </p:sp>
      <p:pic>
        <p:nvPicPr>
          <p:cNvPr id="10" name="9 Imagen" descr="huevo blanc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6754" y="164809"/>
            <a:ext cx="1920240" cy="192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2032" y="176163"/>
            <a:ext cx="8229600" cy="1143000"/>
          </a:xfrm>
        </p:spPr>
        <p:txBody>
          <a:bodyPr/>
          <a:lstStyle/>
          <a:p>
            <a:r>
              <a:rPr lang="es-MX" dirty="0" smtClean="0"/>
              <a:t>Lugares de venta y compra visitados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336431"/>
            <a:ext cx="9144000" cy="55215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8" name="5 Marcador de contenido" descr="sor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04187" y="2257054"/>
            <a:ext cx="2739813" cy="20572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8 CuadroTexto"/>
          <p:cNvSpPr txBox="1"/>
          <p:nvPr/>
        </p:nvSpPr>
        <p:spPr>
          <a:xfrm>
            <a:off x="267286" y="1589650"/>
            <a:ext cx="6625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Century Gothic" pitchFamily="34" charset="0"/>
              </a:rPr>
              <a:t>Acudimos a  tres lugares diferentes para analizar la venta y compra de huevo convencional , siendo estos</a:t>
            </a:r>
            <a:endParaRPr lang="es-MX" sz="2000" b="1" dirty="0">
              <a:latin typeface="Century Gothic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71305" y="2755259"/>
            <a:ext cx="3882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70C0"/>
                </a:solidFill>
                <a:latin typeface="Century Gothic" pitchFamily="34" charset="0"/>
              </a:rPr>
              <a:t>Soriana hiper- Parque Delta</a:t>
            </a:r>
            <a:endParaRPr lang="es-MX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81353" y="3393328"/>
            <a:ext cx="294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070C0"/>
                </a:solidFill>
              </a:rPr>
              <a:t>Mercado </a:t>
            </a:r>
            <a:r>
              <a:rPr lang="es-MX" b="1" dirty="0" smtClean="0">
                <a:solidFill>
                  <a:srgbClr val="0070C0"/>
                </a:solidFill>
              </a:rPr>
              <a:t>Soriana - Plaza Tultitlan</a:t>
            </a:r>
            <a:endParaRPr lang="es-MX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12" name="11 Imagen" descr="sorioo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83" y="3336052"/>
            <a:ext cx="2979421" cy="2234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12 CuadroTexto"/>
          <p:cNvSpPr txBox="1"/>
          <p:nvPr/>
        </p:nvSpPr>
        <p:spPr>
          <a:xfrm>
            <a:off x="339636" y="4453429"/>
            <a:ext cx="2196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070C0"/>
                </a:solidFill>
              </a:rPr>
              <a:t>Central de Abastos </a:t>
            </a:r>
            <a:r>
              <a:rPr lang="es-MX" b="1" dirty="0" smtClean="0">
                <a:solidFill>
                  <a:srgbClr val="0070C0"/>
                </a:solidFill>
              </a:rPr>
              <a:t>Tultitlan</a:t>
            </a:r>
            <a:endParaRPr lang="es-MX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14" name="13 Imagen" descr="c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2453" y="4699636"/>
            <a:ext cx="2635787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427742" cy="1143000"/>
          </a:xfrm>
        </p:spPr>
        <p:txBody>
          <a:bodyPr/>
          <a:lstStyle/>
          <a:p>
            <a:r>
              <a:rPr lang="es-MX" dirty="0" smtClean="0"/>
              <a:t>Soriana Hiper- Parque Delta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237957"/>
            <a:ext cx="9144000" cy="562004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0" y="1325167"/>
            <a:ext cx="34606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Encontramos las siguientes </a:t>
            </a:r>
            <a:r>
              <a:rPr lang="es-MX" b="1" dirty="0" smtClean="0"/>
              <a:t>marcas:</a:t>
            </a:r>
          </a:p>
          <a:p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Bachoco</a:t>
            </a:r>
          </a:p>
          <a:p>
            <a:r>
              <a:rPr lang="es-MX" b="1" dirty="0">
                <a:solidFill>
                  <a:srgbClr val="0070C0"/>
                </a:solidFill>
              </a:rPr>
              <a:t>San </a:t>
            </a:r>
            <a:r>
              <a:rPr lang="es-MX" b="1" dirty="0" smtClean="0">
                <a:solidFill>
                  <a:srgbClr val="0070C0"/>
                </a:solidFill>
              </a:rPr>
              <a:t>Juan</a:t>
            </a:r>
            <a:endParaRPr lang="es-MX" b="1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El calvario</a:t>
            </a:r>
          </a:p>
          <a:p>
            <a:r>
              <a:rPr lang="es-MX" b="1" dirty="0">
                <a:solidFill>
                  <a:srgbClr val="0070C0"/>
                </a:solidFill>
              </a:rPr>
              <a:t>Soriana</a:t>
            </a:r>
          </a:p>
          <a:p>
            <a:r>
              <a:rPr lang="es-MX" b="1" dirty="0">
                <a:solidFill>
                  <a:srgbClr val="0070C0"/>
                </a:solidFill>
              </a:rPr>
              <a:t> 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 </a:t>
            </a:r>
            <a:r>
              <a:rPr lang="es-MX" b="1" dirty="0" smtClean="0"/>
              <a:t>Tipos </a:t>
            </a:r>
            <a:r>
              <a:rPr lang="es-MX" b="1" dirty="0"/>
              <a:t>de huevo:</a:t>
            </a:r>
          </a:p>
          <a:p>
            <a:endParaRPr lang="es-MX" b="1" dirty="0" smtClean="0">
              <a:solidFill>
                <a:srgbClr val="0070C0"/>
              </a:solidFill>
            </a:endParaRPr>
          </a:p>
          <a:p>
            <a:r>
              <a:rPr lang="es-MX" b="1" dirty="0" smtClean="0">
                <a:solidFill>
                  <a:srgbClr val="0070C0"/>
                </a:solidFill>
              </a:rPr>
              <a:t>Blanco 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Rojo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Light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Enriquecido naturalmente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jumbo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/>
              <a:t> </a:t>
            </a:r>
            <a:endParaRPr lang="es-MX" dirty="0"/>
          </a:p>
          <a:p>
            <a:r>
              <a:rPr lang="es-MX" b="1" dirty="0"/>
              <a:t> </a:t>
            </a:r>
            <a:endParaRPr lang="es-MX" dirty="0"/>
          </a:p>
          <a:p>
            <a:endParaRPr lang="es-MX" dirty="0"/>
          </a:p>
        </p:txBody>
      </p:sp>
      <p:pic>
        <p:nvPicPr>
          <p:cNvPr id="7" name="4 Imagen" descr="IMG00345-20120507-144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04107" y="1363503"/>
            <a:ext cx="2787946" cy="2105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13 Imagen" descr="IMG00349-20120507-1453.jpg"/>
          <p:cNvPicPr/>
          <p:nvPr/>
        </p:nvPicPr>
        <p:blipFill>
          <a:blip r:embed="rId3" cstate="print"/>
          <a:srcRect l="5479" r="11724" b="27273"/>
          <a:stretch>
            <a:fillRect/>
          </a:stretch>
        </p:blipFill>
        <p:spPr>
          <a:xfrm>
            <a:off x="2989830" y="1715197"/>
            <a:ext cx="2798578" cy="2105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19 Imagen" descr="IMG00353-20120507-1454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14740" y="4168290"/>
            <a:ext cx="2766680" cy="2094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5 Marcador de contenido" descr="sor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599942" y="0"/>
            <a:ext cx="1386412" cy="10410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15 Imagen" descr="IMG00348-20120507-1453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991711" y="4294900"/>
            <a:ext cx="2766681" cy="2094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92369" y="253219"/>
            <a:ext cx="7624689" cy="1023742"/>
          </a:xfrm>
        </p:spPr>
        <p:txBody>
          <a:bodyPr/>
          <a:lstStyle/>
          <a:p>
            <a:r>
              <a:rPr lang="es-MX" dirty="0" smtClean="0"/>
              <a:t>Mercado Soriana </a:t>
            </a:r>
            <a:r>
              <a:rPr lang="es-MX" dirty="0" smtClean="0"/>
              <a:t>Plaza </a:t>
            </a:r>
            <a:r>
              <a:rPr lang="es-MX" dirty="0" err="1" smtClean="0"/>
              <a:t>Tultitlán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298331"/>
            <a:ext cx="9144000" cy="55215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182880" y="1856934"/>
            <a:ext cx="28838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Encontramos las siguientes marcas</a:t>
            </a:r>
            <a:endParaRPr lang="es-MX" dirty="0"/>
          </a:p>
          <a:p>
            <a:r>
              <a:rPr lang="es-MX" b="1" dirty="0">
                <a:solidFill>
                  <a:srgbClr val="0070C0"/>
                </a:solidFill>
              </a:rPr>
              <a:t>San Juan 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Soriana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/>
              <a:t> </a:t>
            </a:r>
            <a:endParaRPr lang="es-MX" dirty="0"/>
          </a:p>
          <a:p>
            <a:r>
              <a:rPr lang="es-MX" b="1" dirty="0"/>
              <a:t>Tipo de </a:t>
            </a:r>
            <a:r>
              <a:rPr lang="es-MX" b="1" dirty="0" smtClean="0"/>
              <a:t>huevo:</a:t>
            </a:r>
            <a:endParaRPr lang="es-MX" b="1" dirty="0" smtClean="0">
              <a:solidFill>
                <a:srgbClr val="0070C0"/>
              </a:solidFill>
            </a:endParaRPr>
          </a:p>
          <a:p>
            <a:r>
              <a:rPr lang="es-MX" b="1" dirty="0" smtClean="0">
                <a:solidFill>
                  <a:srgbClr val="0070C0"/>
                </a:solidFill>
              </a:rPr>
              <a:t>Blanco</a:t>
            </a:r>
          </a:p>
          <a:p>
            <a:r>
              <a:rPr lang="es-MX" b="1" dirty="0" smtClean="0">
                <a:solidFill>
                  <a:srgbClr val="0070C0"/>
                </a:solidFill>
              </a:rPr>
              <a:t>Rojo</a:t>
            </a:r>
            <a:endParaRPr lang="es-MX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8" name="22 Imagen" descr="Huevo Sorian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52206" y="1420837"/>
            <a:ext cx="3354699" cy="2264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23 Imagen" descr="Huevoo Soriana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4557" y="2775588"/>
            <a:ext cx="3270292" cy="2415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9 CuadroTexto"/>
          <p:cNvSpPr txBox="1"/>
          <p:nvPr/>
        </p:nvSpPr>
        <p:spPr>
          <a:xfrm>
            <a:off x="5905500" y="5301176"/>
            <a:ext cx="296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rgbClr val="0070C0"/>
                </a:solidFill>
              </a:rPr>
              <a:t>Paquete de 6 huevos </a:t>
            </a:r>
            <a:endParaRPr lang="es-MX" b="1" dirty="0">
              <a:solidFill>
                <a:srgbClr val="0070C0"/>
              </a:solidFill>
            </a:endParaRPr>
          </a:p>
        </p:txBody>
      </p:sp>
      <p:pic>
        <p:nvPicPr>
          <p:cNvPr id="11" name="17 Imagen" descr="Foto0345.jpg"/>
          <p:cNvPicPr/>
          <p:nvPr/>
        </p:nvPicPr>
        <p:blipFill>
          <a:blip r:embed="rId4" cstate="print"/>
          <a:srcRect t="22253"/>
          <a:stretch>
            <a:fillRect/>
          </a:stretch>
        </p:blipFill>
        <p:spPr>
          <a:xfrm>
            <a:off x="2567800" y="4210493"/>
            <a:ext cx="2798578" cy="2094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11 Imagen" descr="sorioo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36776" y="0"/>
            <a:ext cx="1647678" cy="1235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09488"/>
            <a:ext cx="7955280" cy="1108149"/>
          </a:xfrm>
        </p:spPr>
        <p:txBody>
          <a:bodyPr/>
          <a:lstStyle/>
          <a:p>
            <a:r>
              <a:rPr lang="es-MX" dirty="0" smtClean="0"/>
              <a:t>Central de abastos </a:t>
            </a:r>
            <a:r>
              <a:rPr lang="es-MX" dirty="0" err="1" smtClean="0"/>
              <a:t>Tultitlán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0" y="1336431"/>
            <a:ext cx="9144000" cy="55215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239151" y="1645919"/>
            <a:ext cx="18428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Encontramos las siguientes marcas</a:t>
            </a:r>
            <a:endParaRPr lang="es-MX" dirty="0"/>
          </a:p>
          <a:p>
            <a:r>
              <a:rPr lang="es-ES_tradnl" b="1" dirty="0">
                <a:solidFill>
                  <a:srgbClr val="0070C0"/>
                </a:solidFill>
              </a:rPr>
              <a:t>San Juan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ES_tradnl" b="1" dirty="0">
                <a:solidFill>
                  <a:srgbClr val="0070C0"/>
                </a:solidFill>
              </a:rPr>
              <a:t>El Calvario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ES_tradnl" b="1" dirty="0">
                <a:solidFill>
                  <a:srgbClr val="0070C0"/>
                </a:solidFill>
              </a:rPr>
              <a:t>Los Portales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ES_tradnl" b="1" dirty="0">
                <a:solidFill>
                  <a:srgbClr val="0070C0"/>
                </a:solidFill>
              </a:rPr>
              <a:t>Agro Trigón S.A.de C.V.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ES_tradnl" b="1" dirty="0">
                <a:solidFill>
                  <a:srgbClr val="0070C0"/>
                </a:solidFill>
              </a:rPr>
              <a:t>Gena Huevo, entre otros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/>
              <a:t> </a:t>
            </a:r>
            <a:endParaRPr lang="es-MX" dirty="0"/>
          </a:p>
          <a:p>
            <a:r>
              <a:rPr lang="es-MX" b="1" dirty="0"/>
              <a:t>Tipos de huevo:</a:t>
            </a:r>
            <a:endParaRPr lang="es-MX" dirty="0"/>
          </a:p>
          <a:p>
            <a:r>
              <a:rPr lang="es-MX" b="1" dirty="0" smtClean="0">
                <a:solidFill>
                  <a:srgbClr val="0070C0"/>
                </a:solidFill>
              </a:rPr>
              <a:t>Blanco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Sucio </a:t>
            </a:r>
            <a:endParaRPr lang="es-MX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6" name="24 Imagen" descr="Foto035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46888" y="1377569"/>
            <a:ext cx="3317814" cy="24629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104 Imagen" descr="Foto038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25401" y="3018107"/>
            <a:ext cx="2918599" cy="2137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105 Imagen" descr="Foto0403.jpg"/>
          <p:cNvPicPr/>
          <p:nvPr/>
        </p:nvPicPr>
        <p:blipFill>
          <a:blip r:embed="rId4" cstate="print"/>
          <a:srcRect t="11876" r="10388" b="15915"/>
          <a:stretch>
            <a:fillRect/>
          </a:stretch>
        </p:blipFill>
        <p:spPr>
          <a:xfrm>
            <a:off x="2540406" y="4162660"/>
            <a:ext cx="3199994" cy="2073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35502" y="218368"/>
            <a:ext cx="8229600" cy="1143000"/>
          </a:xfrm>
        </p:spPr>
        <p:txBody>
          <a:bodyPr/>
          <a:lstStyle/>
          <a:p>
            <a:r>
              <a:rPr lang="es-MX" dirty="0" smtClean="0"/>
              <a:t>Aplicación de encuesta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0" y="1350498"/>
            <a:ext cx="9144000" cy="55075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1097280" y="1941342"/>
            <a:ext cx="6752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595532" y="152751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Aplicamos una técnica de investigación de campo que es</a:t>
            </a:r>
            <a:r>
              <a:rPr kumimoji="0" lang="es-MX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la encuesta.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Seleccionamos los siguiente lugares, por que encontramos que todas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las familias consumen huevo, pero dependiendo del nivel de ingresos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sea alto o bajo, cambian las necesidades e intereses para consumir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este producto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Lugares donde se aplicaron las </a:t>
            </a: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encuestas:</a:t>
            </a:r>
            <a:endParaRPr kumimoji="0" lang="es-MX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S</a:t>
            </a: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ORIANA HIPER EN PARQUE DELTA</a:t>
            </a: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 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MERCADO S</a:t>
            </a: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ORIANA EN PLAZA TULTITLÁN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CENTRAL DE ABASTOS TULTITLÁN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COLONIA CHAPULTEPEC MORALES, DELEGACIÓN MIGUEL HIDALGO.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s-MX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17437" t="19687" r="29161" b="22236"/>
          <a:stretch>
            <a:fillRect/>
          </a:stretch>
        </p:blipFill>
        <p:spPr bwMode="auto">
          <a:xfrm>
            <a:off x="6516651" y="0"/>
            <a:ext cx="2331927" cy="142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50166" y="295422"/>
            <a:ext cx="8067822" cy="1094081"/>
          </a:xfrm>
        </p:spPr>
        <p:txBody>
          <a:bodyPr/>
          <a:lstStyle/>
          <a:p>
            <a:r>
              <a:rPr lang="es-MX" dirty="0" smtClean="0"/>
              <a:t>Soriana Hiper- Parque Delta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-26126" y="1392702"/>
            <a:ext cx="9144000" cy="54652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661182" y="1772529"/>
            <a:ext cx="2602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286043" y="1702190"/>
            <a:ext cx="8534400" cy="449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Realizamos  15  encuestas, por</a:t>
            </a: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que </a:t>
            </a:r>
            <a:r>
              <a:rPr lang="es-ES_tradnl" b="1" kern="0" dirty="0" smtClean="0">
                <a:latin typeface="Century Gothic" pitchFamily="34" charset="0"/>
              </a:rPr>
              <a:t>a</a:t>
            </a: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Parque </a:t>
            </a: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Delta acuden personas </a:t>
            </a: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con un nivel de vida medio – alto, permitiéndoles  adquirir una gran diversidad de productos en comparación a la baja sin importar su costo, fijándose en su salud o bienestar y no en su economía. Conociendo  cómo es su consumo de huevo, que marcas prefieren y si estarían dispuestos a consumir huevo orgánico, a pesar de que su costo es más elevado.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Perfil del encuestado: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Sexo: Indistinto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Edad: Mayores de 20 años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Ocupación: Estudiante, empleado particular, comerciante o ama de casa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  <p:pic>
        <p:nvPicPr>
          <p:cNvPr id="8" name="5 Marcador de contenido" descr="so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145310" y="0"/>
            <a:ext cx="1998690" cy="1500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88388" y="246503"/>
            <a:ext cx="8229600" cy="1143000"/>
          </a:xfrm>
        </p:spPr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0" y="1392702"/>
            <a:ext cx="9144000" cy="54652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478300" y="1378633"/>
            <a:ext cx="692130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b="1" dirty="0" smtClean="0"/>
          </a:p>
          <a:p>
            <a:r>
              <a:rPr lang="es-ES_tradnl" b="1" dirty="0" smtClean="0"/>
              <a:t>*El </a:t>
            </a:r>
            <a:r>
              <a:rPr lang="es-ES_tradnl" b="1" dirty="0"/>
              <a:t>lugar en donde </a:t>
            </a:r>
            <a:r>
              <a:rPr lang="es-ES_tradnl" b="1" dirty="0" smtClean="0"/>
              <a:t>compran huevo </a:t>
            </a:r>
            <a:r>
              <a:rPr lang="es-ES_tradnl" b="1" dirty="0"/>
              <a:t>frecuentemente  es en el </a:t>
            </a:r>
            <a:r>
              <a:rPr lang="es-ES_tradnl" b="1" dirty="0" smtClean="0"/>
              <a:t>supermercado.</a:t>
            </a:r>
          </a:p>
          <a:p>
            <a:endParaRPr lang="es-ES_tradnl" b="1" dirty="0" smtClean="0"/>
          </a:p>
          <a:p>
            <a:r>
              <a:rPr lang="es-ES_tradnl" b="1" dirty="0" smtClean="0"/>
              <a:t>*Las </a:t>
            </a:r>
            <a:r>
              <a:rPr lang="es-ES_tradnl" b="1" dirty="0"/>
              <a:t>marcas que adquieren  comúnmente  son  </a:t>
            </a:r>
            <a:r>
              <a:rPr lang="es-ES_tradnl" b="1" dirty="0" smtClean="0"/>
              <a:t>Bachoco, San Juan  </a:t>
            </a:r>
            <a:r>
              <a:rPr lang="es-ES_tradnl" b="1" dirty="0"/>
              <a:t>y el </a:t>
            </a:r>
            <a:r>
              <a:rPr lang="es-ES_tradnl" b="1" dirty="0" smtClean="0"/>
              <a:t>Calvario</a:t>
            </a:r>
          </a:p>
          <a:p>
            <a:endParaRPr lang="es-ES_tradnl" b="1" dirty="0" smtClean="0"/>
          </a:p>
          <a:p>
            <a:r>
              <a:rPr lang="es-MX" b="1" dirty="0" smtClean="0"/>
              <a:t>*El  </a:t>
            </a:r>
            <a:r>
              <a:rPr lang="es-MX" b="1" dirty="0"/>
              <a:t>ingreso familiar no influye en la marca  y/o  cantidad de huevo que </a:t>
            </a:r>
            <a:r>
              <a:rPr lang="es-MX" b="1" dirty="0" smtClean="0"/>
              <a:t>compran</a:t>
            </a:r>
          </a:p>
          <a:p>
            <a:endParaRPr lang="es-MX" b="1" dirty="0" smtClean="0"/>
          </a:p>
          <a:p>
            <a:r>
              <a:rPr lang="es-MX" b="1" dirty="0" smtClean="0"/>
              <a:t>*Sus intereses </a:t>
            </a:r>
            <a:r>
              <a:rPr lang="es-MX" b="1" dirty="0"/>
              <a:t>más </a:t>
            </a:r>
            <a:r>
              <a:rPr lang="es-MX" b="1" dirty="0" smtClean="0"/>
              <a:t>comunes eran </a:t>
            </a:r>
            <a:r>
              <a:rPr lang="es-MX" b="1" dirty="0"/>
              <a:t>cuidar su dieta, y tener una buena </a:t>
            </a:r>
            <a:r>
              <a:rPr lang="es-MX" b="1" dirty="0" smtClean="0"/>
              <a:t>nutrición</a:t>
            </a:r>
          </a:p>
          <a:p>
            <a:endParaRPr lang="es-MX" b="1" dirty="0" smtClean="0"/>
          </a:p>
          <a:p>
            <a:r>
              <a:rPr lang="es-MX" b="1" dirty="0" smtClean="0"/>
              <a:t>*Informándoles </a:t>
            </a:r>
            <a:r>
              <a:rPr lang="es-MX" b="1" dirty="0"/>
              <a:t>acerca del huevo  les </a:t>
            </a:r>
            <a:r>
              <a:rPr lang="es-MX" b="1" dirty="0" smtClean="0"/>
              <a:t>interesó </a:t>
            </a:r>
            <a:r>
              <a:rPr lang="es-MX" b="1" dirty="0"/>
              <a:t>este producto </a:t>
            </a:r>
            <a:r>
              <a:rPr lang="es-MX" b="1" dirty="0" smtClean="0"/>
              <a:t>porque saben que </a:t>
            </a:r>
            <a:r>
              <a:rPr lang="es-MX" b="1" dirty="0"/>
              <a:t>al ser natural </a:t>
            </a:r>
            <a:r>
              <a:rPr lang="es-MX" b="1" dirty="0" smtClean="0"/>
              <a:t>es </a:t>
            </a:r>
            <a:r>
              <a:rPr lang="es-MX" b="1" dirty="0"/>
              <a:t>más saludable </a:t>
            </a:r>
            <a:r>
              <a:rPr lang="es-MX" b="1" dirty="0" smtClean="0"/>
              <a:t>y nutritivo</a:t>
            </a:r>
            <a:r>
              <a:rPr lang="es-MX" b="1" dirty="0" smtClean="0">
                <a:solidFill>
                  <a:srgbClr val="0070C0"/>
                </a:solidFill>
              </a:rPr>
              <a:t>.</a:t>
            </a:r>
            <a:endParaRPr lang="es-MX" dirty="0">
              <a:solidFill>
                <a:srgbClr val="0070C0"/>
              </a:solidFill>
            </a:endParaRP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6" name="5 Marcador de contenido" descr="so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723279" y="0"/>
            <a:ext cx="1998690" cy="1500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22031" y="204300"/>
            <a:ext cx="8229600" cy="1143000"/>
          </a:xfrm>
        </p:spPr>
        <p:txBody>
          <a:bodyPr/>
          <a:lstStyle/>
          <a:p>
            <a:r>
              <a:rPr lang="es-MX" sz="3200" dirty="0" smtClean="0"/>
              <a:t>Mercado Soriana Plaza Tultitlan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-11017" y="1322363"/>
            <a:ext cx="9144000" cy="55356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379828" y="1575581"/>
            <a:ext cx="80467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/>
              <a:t>Las personas que visitan esta pequeña plaza tienen un nivel de vida bajo  por lo cual se preocupan por el costo de los productos y buscan constantemente los precios más bajos, esto debido a que la mayoría de las familias son </a:t>
            </a:r>
            <a:r>
              <a:rPr lang="es-ES_tradnl" b="1" dirty="0" smtClean="0"/>
              <a:t>grandes. </a:t>
            </a:r>
          </a:p>
          <a:p>
            <a:endParaRPr lang="es-MX" dirty="0"/>
          </a:p>
          <a:p>
            <a:r>
              <a:rPr lang="es-ES_tradnl" b="1" dirty="0"/>
              <a:t>Esto implica que las personas busquen los productos y las marcas que más les </a:t>
            </a:r>
            <a:r>
              <a:rPr lang="es-ES_tradnl" b="1" dirty="0" smtClean="0"/>
              <a:t>convienen.</a:t>
            </a:r>
            <a:endParaRPr lang="es-MX" dirty="0"/>
          </a:p>
          <a:p>
            <a:r>
              <a:rPr lang="es-ES_tradnl" b="1" dirty="0"/>
              <a:t>Perfil del encuestado:</a:t>
            </a:r>
            <a:endParaRPr lang="es-MX" dirty="0"/>
          </a:p>
          <a:p>
            <a:pPr lvl="0"/>
            <a:r>
              <a:rPr lang="es-ES_tradnl" b="1" dirty="0"/>
              <a:t>Sexo: Indistinto</a:t>
            </a:r>
            <a:endParaRPr lang="es-MX" dirty="0"/>
          </a:p>
          <a:p>
            <a:pPr lvl="0"/>
            <a:r>
              <a:rPr lang="es-ES_tradnl" b="1" dirty="0"/>
              <a:t>Edad: Mayores de 20 años</a:t>
            </a:r>
            <a:endParaRPr lang="es-MX" dirty="0"/>
          </a:p>
          <a:p>
            <a:pPr lvl="0"/>
            <a:r>
              <a:rPr lang="es-ES_tradnl" b="1" dirty="0"/>
              <a:t>Ocupación: Estudiante, empleado particular, comerciante o ama de casa</a:t>
            </a:r>
            <a:endParaRPr lang="es-MX" dirty="0"/>
          </a:p>
          <a:p>
            <a:r>
              <a:rPr lang="es-ES_tradnl" b="1" dirty="0"/>
              <a:t> </a:t>
            </a:r>
            <a:endParaRPr lang="es-MX" dirty="0"/>
          </a:p>
          <a:p>
            <a:endParaRPr lang="es-MX" dirty="0"/>
          </a:p>
        </p:txBody>
      </p:sp>
      <p:pic>
        <p:nvPicPr>
          <p:cNvPr id="6" name="5 Imagen" descr="sorioo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4629" y="0"/>
            <a:ext cx="1647678" cy="1235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794824" y="316841"/>
            <a:ext cx="8229600" cy="1143000"/>
          </a:xfrm>
        </p:spPr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3 Imagen" descr="sorioo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1304" y="0"/>
            <a:ext cx="1791285" cy="1235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4 Rectángulo"/>
          <p:cNvSpPr/>
          <p:nvPr/>
        </p:nvSpPr>
        <p:spPr>
          <a:xfrm>
            <a:off x="-285750" y="1336431"/>
            <a:ext cx="9144000" cy="55215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309489" y="1645921"/>
            <a:ext cx="853908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b="1" dirty="0" smtClean="0"/>
              <a:t> De las 10 personas encuestadas, 8 fueron </a:t>
            </a:r>
            <a:r>
              <a:rPr lang="es-ES_tradnl" b="1" dirty="0"/>
              <a:t>mujeres </a:t>
            </a:r>
            <a:endParaRPr lang="es-ES_tradnl" b="1" dirty="0" smtClean="0"/>
          </a:p>
          <a:p>
            <a:pPr>
              <a:buFont typeface="Arial" pitchFamily="34" charset="0"/>
              <a:buChar char="•"/>
            </a:pPr>
            <a:endParaRPr lang="es-ES_tradnl" b="1" dirty="0" smtClean="0"/>
          </a:p>
          <a:p>
            <a:pPr>
              <a:buFont typeface="Arial" pitchFamily="34" charset="0"/>
              <a:buChar char="•"/>
            </a:pPr>
            <a:r>
              <a:rPr lang="es-ES_tradnl" b="1" dirty="0" smtClean="0"/>
              <a:t> De estas 8 mujeres, 7 eran casadas y amas </a:t>
            </a:r>
            <a:r>
              <a:rPr lang="es-ES_tradnl" b="1" dirty="0"/>
              <a:t>de </a:t>
            </a:r>
            <a:r>
              <a:rPr lang="es-ES_tradnl" b="1" dirty="0" smtClean="0"/>
              <a:t>casa</a:t>
            </a:r>
          </a:p>
          <a:p>
            <a:endParaRPr lang="es-MX" dirty="0" smtClean="0"/>
          </a:p>
          <a:p>
            <a:pPr>
              <a:buFont typeface="Arial" pitchFamily="34" charset="0"/>
              <a:buChar char="•"/>
            </a:pPr>
            <a:r>
              <a:rPr lang="es-ES_tradnl" b="1" dirty="0" smtClean="0"/>
              <a:t> El número de personas por vivienda es de 4-6 personas en su mayoría</a:t>
            </a:r>
          </a:p>
          <a:p>
            <a:endParaRPr lang="es-ES_tradnl" b="1" dirty="0" smtClean="0"/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ES_tradnl" b="1" dirty="0" smtClean="0"/>
              <a:t>Los consumidores de huevo </a:t>
            </a:r>
            <a:r>
              <a:rPr lang="es-ES_tradnl" b="1" dirty="0"/>
              <a:t>en </a:t>
            </a:r>
            <a:r>
              <a:rPr lang="es-ES_tradnl" b="1" dirty="0" smtClean="0"/>
              <a:t>cada hogar, </a:t>
            </a:r>
            <a:r>
              <a:rPr lang="es-ES_tradnl" b="1" dirty="0"/>
              <a:t>tienen un rango de </a:t>
            </a:r>
            <a:r>
              <a:rPr lang="es-ES_tradnl" b="1" dirty="0" smtClean="0"/>
              <a:t>1 - 3 y de</a:t>
            </a:r>
          </a:p>
          <a:p>
            <a:pPr marL="342900" indent="-342900"/>
            <a:r>
              <a:rPr lang="es-ES_tradnl" b="1" dirty="0" smtClean="0"/>
              <a:t> 4 - 6 personas, con 4 respuestas en ambos casos.</a:t>
            </a:r>
          </a:p>
          <a:p>
            <a:pPr marL="342900" indent="-342900"/>
            <a:endParaRPr lang="es-MX" dirty="0"/>
          </a:p>
          <a:p>
            <a:pPr>
              <a:buFont typeface="Arial" pitchFamily="34" charset="0"/>
              <a:buChar char="•"/>
            </a:pPr>
            <a:r>
              <a:rPr lang="es-ES_tradnl" b="1" dirty="0" smtClean="0"/>
              <a:t> La frecuencia de consumo de huevo por familia es de 4 – 26días a la semana</a:t>
            </a:r>
          </a:p>
          <a:p>
            <a:pPr>
              <a:buFont typeface="Arial" pitchFamily="34" charset="0"/>
              <a:buChar char="•"/>
            </a:pPr>
            <a:endParaRPr lang="es-ES_tradnl" b="1" dirty="0" smtClean="0"/>
          </a:p>
          <a:p>
            <a:pPr>
              <a:buFont typeface="Arial" pitchFamily="34" charset="0"/>
              <a:buChar char="•"/>
            </a:pPr>
            <a:r>
              <a:rPr lang="es-ES_tradnl" b="1" dirty="0" smtClean="0"/>
              <a:t> Los lugares</a:t>
            </a:r>
            <a:r>
              <a:rPr lang="es-MX" dirty="0" smtClean="0"/>
              <a:t> </a:t>
            </a:r>
            <a:r>
              <a:rPr lang="es-ES_tradnl" b="1" dirty="0" smtClean="0"/>
              <a:t>en </a:t>
            </a:r>
            <a:r>
              <a:rPr lang="es-ES_tradnl" b="1" dirty="0"/>
              <a:t>donde  compran huevo </a:t>
            </a:r>
            <a:r>
              <a:rPr lang="es-ES_tradnl" b="1" dirty="0" smtClean="0"/>
              <a:t>son principalmente los supermercados (7 personas)</a:t>
            </a:r>
          </a:p>
          <a:p>
            <a:pPr>
              <a:buFont typeface="Arial" pitchFamily="34" charset="0"/>
              <a:buChar char="•"/>
            </a:pPr>
            <a:endParaRPr lang="es-ES_tradnl" b="1" dirty="0" smtClean="0"/>
          </a:p>
          <a:p>
            <a:pPr>
              <a:buFont typeface="Arial" pitchFamily="34" charset="0"/>
              <a:buChar char="•"/>
            </a:pPr>
            <a:r>
              <a:rPr lang="es-ES_tradnl" b="1" dirty="0" smtClean="0"/>
              <a:t> Su compra es semanalmente</a:t>
            </a:r>
            <a:endParaRPr lang="es-MX" dirty="0"/>
          </a:p>
          <a:p>
            <a:endParaRPr lang="es-MX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168812"/>
            <a:ext cx="7645791" cy="1065946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Que es el huevo orgánico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0" y="1350498"/>
            <a:ext cx="9144000" cy="55075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92D050"/>
              </a:solidFill>
            </a:endParaRPr>
          </a:p>
        </p:txBody>
      </p:sp>
      <p:pic>
        <p:nvPicPr>
          <p:cNvPr id="5" name="4 Marcador de contenido" descr="huevo blanc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29264" y="0"/>
            <a:ext cx="1375586" cy="1375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 descr="sustanci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56" y="1701627"/>
            <a:ext cx="2037470" cy="1361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6 CuadroTexto"/>
          <p:cNvSpPr txBox="1"/>
          <p:nvPr/>
        </p:nvSpPr>
        <p:spPr>
          <a:xfrm>
            <a:off x="2560321" y="4515727"/>
            <a:ext cx="37701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70C0"/>
                </a:solidFill>
                <a:latin typeface="Century Gothic" pitchFamily="34" charset="0"/>
              </a:rPr>
              <a:t>Huevo Orgánico</a:t>
            </a:r>
            <a:endParaRPr lang="es-MX" sz="4000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59656" y="3207433"/>
            <a:ext cx="2025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0070C0"/>
                </a:solidFill>
                <a:latin typeface="Century Gothic" pitchFamily="34" charset="0"/>
              </a:rPr>
              <a:t>Sin sustancias químicas</a:t>
            </a:r>
            <a:endParaRPr lang="es-MX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pic>
        <p:nvPicPr>
          <p:cNvPr id="9" name="8 Imagen" descr="incubador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2373" y="1652013"/>
            <a:ext cx="2163023" cy="1485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9 CuadroTexto"/>
          <p:cNvSpPr txBox="1"/>
          <p:nvPr/>
        </p:nvSpPr>
        <p:spPr>
          <a:xfrm>
            <a:off x="3460653" y="3418449"/>
            <a:ext cx="2025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0070C0"/>
                </a:solidFill>
                <a:latin typeface="Century Gothic" pitchFamily="34" charset="0"/>
              </a:rPr>
              <a:t>Sin iluminación artificial</a:t>
            </a:r>
          </a:p>
          <a:p>
            <a:endParaRPr lang="es-MX" dirty="0"/>
          </a:p>
        </p:txBody>
      </p:sp>
      <p:pic>
        <p:nvPicPr>
          <p:cNvPr id="12" name="11 Imagen" descr="libertad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27409" y="1631852"/>
            <a:ext cx="2194560" cy="1652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12 CuadroTexto"/>
          <p:cNvSpPr txBox="1"/>
          <p:nvPr/>
        </p:nvSpPr>
        <p:spPr>
          <a:xfrm>
            <a:off x="6611815" y="3643533"/>
            <a:ext cx="20116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0070C0"/>
                </a:solidFill>
                <a:latin typeface="Century Gothic" pitchFamily="34" charset="0"/>
              </a:rPr>
              <a:t>Viven en </a:t>
            </a:r>
            <a:r>
              <a:rPr lang="es-MX" b="1" dirty="0" smtClean="0">
                <a:solidFill>
                  <a:srgbClr val="0070C0"/>
                </a:solidFill>
                <a:latin typeface="Century Gothic" pitchFamily="34" charset="0"/>
              </a:rPr>
              <a:t>libertad,</a:t>
            </a:r>
            <a:endParaRPr lang="es-MX" b="1" dirty="0">
              <a:solidFill>
                <a:srgbClr val="0070C0"/>
              </a:solidFill>
              <a:latin typeface="Century Gothic" pitchFamily="34" charset="0"/>
            </a:endParaRPr>
          </a:p>
          <a:p>
            <a:pPr algn="ctr"/>
            <a:r>
              <a:rPr lang="es-MX" b="1" dirty="0" smtClean="0">
                <a:solidFill>
                  <a:srgbClr val="0070C0"/>
                </a:solidFill>
                <a:latin typeface="Century Gothic" pitchFamily="34" charset="0"/>
              </a:rPr>
              <a:t>en </a:t>
            </a:r>
            <a:r>
              <a:rPr lang="es-MX" b="1" dirty="0">
                <a:solidFill>
                  <a:srgbClr val="0070C0"/>
                </a:solidFill>
                <a:latin typeface="Century Gothic" pitchFamily="34" charset="0"/>
              </a:rPr>
              <a:t>un ambiente amplio y limpio</a:t>
            </a:r>
          </a:p>
          <a:p>
            <a:endParaRPr lang="es-MX" dirty="0"/>
          </a:p>
        </p:txBody>
      </p:sp>
      <p:sp>
        <p:nvSpPr>
          <p:cNvPr id="14" name="13 Flecha derecha"/>
          <p:cNvSpPr/>
          <p:nvPr/>
        </p:nvSpPr>
        <p:spPr>
          <a:xfrm rot="14015465">
            <a:off x="2635406" y="4339300"/>
            <a:ext cx="921171" cy="536061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92D050"/>
              </a:solidFill>
            </a:endParaRPr>
          </a:p>
        </p:txBody>
      </p:sp>
      <p:sp>
        <p:nvSpPr>
          <p:cNvPr id="16" name="15 Flecha derecha"/>
          <p:cNvSpPr/>
          <p:nvPr/>
        </p:nvSpPr>
        <p:spPr>
          <a:xfrm rot="16200000">
            <a:off x="4215526" y="4183612"/>
            <a:ext cx="601134" cy="42130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" name="17 Flecha derecha"/>
          <p:cNvSpPr/>
          <p:nvPr/>
        </p:nvSpPr>
        <p:spPr>
          <a:xfrm rot="17779407">
            <a:off x="5545075" y="4336956"/>
            <a:ext cx="921171" cy="536061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117" y="0"/>
            <a:ext cx="7223760" cy="1143000"/>
          </a:xfrm>
        </p:spPr>
        <p:txBody>
          <a:bodyPr/>
          <a:lstStyle/>
          <a:p>
            <a:r>
              <a:rPr lang="es-MX" sz="3600" b="1" dirty="0" smtClean="0">
                <a:solidFill>
                  <a:schemeClr val="tx2"/>
                </a:solidFill>
                <a:latin typeface="Century Gothic" pitchFamily="34" charset="0"/>
              </a:rPr>
              <a:t>El huevo es un alimento básico de la familia </a:t>
            </a:r>
            <a:endParaRPr lang="es-MX" sz="3600" dirty="0">
              <a:latin typeface="Century Gothic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1294228"/>
            <a:ext cx="9144000" cy="55637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1519310" y="1448974"/>
            <a:ext cx="16881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70C0"/>
                </a:solidFill>
                <a:latin typeface="Century Gothic" pitchFamily="34" charset="0"/>
              </a:rPr>
              <a:t>Versátil</a:t>
            </a:r>
            <a:r>
              <a:rPr lang="es-MX" b="1" dirty="0"/>
              <a:t> </a:t>
            </a:r>
            <a:endParaRPr lang="es-MX" dirty="0"/>
          </a:p>
          <a:p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6035040" y="1420836"/>
            <a:ext cx="1645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0070C0"/>
                </a:solidFill>
                <a:latin typeface="Century Gothic" pitchFamily="34" charset="0"/>
              </a:rPr>
              <a:t>Practico</a:t>
            </a:r>
            <a:endParaRPr lang="es-MX" sz="2400" dirty="0">
              <a:solidFill>
                <a:srgbClr val="0070C0"/>
              </a:solidFill>
              <a:latin typeface="Century Gothic" pitchFamily="34" charset="0"/>
            </a:endParaRPr>
          </a:p>
          <a:p>
            <a:pPr algn="ctr"/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6091312" y="4529687"/>
            <a:ext cx="2011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0070C0"/>
                </a:solidFill>
                <a:latin typeface="Century Gothic" pitchFamily="34" charset="0"/>
              </a:rPr>
              <a:t>Económico</a:t>
            </a:r>
            <a:endParaRPr lang="es-MX" sz="2400" dirty="0">
              <a:solidFill>
                <a:srgbClr val="0070C0"/>
              </a:solidFill>
              <a:latin typeface="Century Gothic" pitchFamily="34" charset="0"/>
            </a:endParaRPr>
          </a:p>
          <a:p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0" y="4515728"/>
            <a:ext cx="1631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70C0"/>
                </a:solidFill>
                <a:latin typeface="Century Gothic" pitchFamily="34" charset="0"/>
              </a:rPr>
              <a:t>Nutritivo</a:t>
            </a:r>
            <a:endParaRPr lang="es-MX" sz="2400" dirty="0">
              <a:solidFill>
                <a:srgbClr val="0070C0"/>
              </a:solidFill>
              <a:latin typeface="Century Gothic" pitchFamily="34" charset="0"/>
            </a:endParaRPr>
          </a:p>
          <a:p>
            <a:endParaRPr lang="es-MX" dirty="0"/>
          </a:p>
        </p:txBody>
      </p:sp>
      <p:pic>
        <p:nvPicPr>
          <p:cNvPr id="12" name="11 Marcador de contenido" descr="hu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3219" y="1800665"/>
            <a:ext cx="2222696" cy="170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12 Imagen" descr="huevv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88121" y="3187336"/>
            <a:ext cx="2082017" cy="1834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13 Imagen" descr="huevvv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7512" y="1899138"/>
            <a:ext cx="2108046" cy="1561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15 Imagen" descr="practic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19006" y="1899138"/>
            <a:ext cx="2806405" cy="2102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16 Imagen" descr="nutritiv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65225" y="5078437"/>
            <a:ext cx="2433052" cy="1779563"/>
          </a:xfrm>
          <a:prstGeom prst="rect">
            <a:avLst/>
          </a:prstGeom>
        </p:spPr>
      </p:pic>
      <p:pic>
        <p:nvPicPr>
          <p:cNvPr id="18" name="17 Imagen" descr="IMG00352-20120507-1454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22370" y="4763386"/>
            <a:ext cx="2766681" cy="2094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18 Imagen" descr="family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01668" y="0"/>
            <a:ext cx="1767480" cy="1378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81355"/>
            <a:ext cx="7673926" cy="1037810"/>
          </a:xfrm>
        </p:spPr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Aspectos negativos</a:t>
            </a:r>
            <a:r>
              <a:rPr lang="es-MX" sz="1800" dirty="0" smtClean="0">
                <a:solidFill>
                  <a:schemeClr val="tx2"/>
                </a:solidFill>
                <a:latin typeface="Century Gothic" pitchFamily="34" charset="0"/>
              </a:rPr>
              <a:t/>
            </a:r>
            <a:br>
              <a:rPr lang="es-MX" sz="1800" dirty="0" smtClean="0">
                <a:solidFill>
                  <a:schemeClr val="tx2"/>
                </a:solidFill>
                <a:latin typeface="Century Gothic" pitchFamily="34" charset="0"/>
              </a:rPr>
            </a:br>
            <a:endParaRPr lang="es-MX" sz="1800" dirty="0">
              <a:latin typeface="Century Gothic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1378634"/>
            <a:ext cx="9144000" cy="54793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6" name="5 Marcador de contenido" descr="colester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89201" y="1406767"/>
            <a:ext cx="2395266" cy="18073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6 CuadroTexto"/>
          <p:cNvSpPr txBox="1"/>
          <p:nvPr/>
        </p:nvSpPr>
        <p:spPr>
          <a:xfrm>
            <a:off x="239151" y="1814732"/>
            <a:ext cx="184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70C0"/>
                </a:solidFill>
                <a:latin typeface="Century Gothic" pitchFamily="34" charset="0"/>
              </a:rPr>
              <a:t>C</a:t>
            </a:r>
            <a:r>
              <a:rPr lang="es-MX" sz="2400" b="1" dirty="0" smtClean="0">
                <a:solidFill>
                  <a:srgbClr val="0070C0"/>
                </a:solidFill>
                <a:latin typeface="Century Gothic" pitchFamily="34" charset="0"/>
              </a:rPr>
              <a:t>olesterol</a:t>
            </a:r>
            <a:endParaRPr lang="es-MX" sz="2400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pic>
        <p:nvPicPr>
          <p:cNvPr id="8" name="7 Imagen" descr="HARTO DE.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25699" y="2838157"/>
            <a:ext cx="2765083" cy="2073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9 CuadroTexto"/>
          <p:cNvSpPr txBox="1"/>
          <p:nvPr/>
        </p:nvSpPr>
        <p:spPr>
          <a:xfrm>
            <a:off x="4121833" y="3868615"/>
            <a:ext cx="1631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070C0"/>
                </a:solidFill>
              </a:rPr>
              <a:t>Hastió</a:t>
            </a:r>
            <a:endParaRPr lang="es-MX" sz="2400" b="1" dirty="0">
              <a:solidFill>
                <a:srgbClr val="0070C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0" y="5458264"/>
            <a:ext cx="2940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0070C0"/>
                </a:solidFill>
              </a:rPr>
              <a:t>microorganismos</a:t>
            </a:r>
            <a:endParaRPr lang="es-MX" sz="2400" b="1" dirty="0">
              <a:solidFill>
                <a:srgbClr val="0070C0"/>
              </a:solidFill>
            </a:endParaRPr>
          </a:p>
        </p:txBody>
      </p:sp>
      <p:pic>
        <p:nvPicPr>
          <p:cNvPr id="12" name="11 Imagen" descr="mic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43482" y="5084905"/>
            <a:ext cx="2271054" cy="1505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12 Imagen" descr="mal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9491" y="2501191"/>
            <a:ext cx="2619375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4 Marcador de contenido" descr="huevo blanc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529264" y="0"/>
            <a:ext cx="1375586" cy="137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9065" y="0"/>
            <a:ext cx="8229600" cy="1143000"/>
          </a:xfrm>
        </p:spPr>
        <p:txBody>
          <a:bodyPr/>
          <a:lstStyle/>
          <a:p>
            <a:r>
              <a:rPr lang="es-MX" sz="3200" b="1" dirty="0" smtClean="0">
                <a:solidFill>
                  <a:schemeClr val="tx2"/>
                </a:solidFill>
                <a:latin typeface="Century Gothic" pitchFamily="34" charset="0"/>
              </a:rPr>
              <a:t/>
            </a:r>
            <a:br>
              <a:rPr lang="es-MX" sz="3200" b="1" dirty="0" smtClean="0">
                <a:solidFill>
                  <a:schemeClr val="tx2"/>
                </a:solidFill>
                <a:latin typeface="Century Gothic" pitchFamily="34" charset="0"/>
              </a:rPr>
            </a:br>
            <a:r>
              <a:rPr lang="es-MX" sz="3200" b="1" dirty="0" smtClean="0">
                <a:latin typeface="Century Gothic" pitchFamily="34" charset="0"/>
              </a:rPr>
              <a:t/>
            </a:r>
            <a:br>
              <a:rPr lang="es-MX" sz="3200" b="1" dirty="0" smtClean="0">
                <a:latin typeface="Century Gothic" pitchFamily="34" charset="0"/>
              </a:rPr>
            </a:br>
            <a:r>
              <a:rPr lang="es-MX" sz="3200" b="1" dirty="0" smtClean="0">
                <a:solidFill>
                  <a:schemeClr val="tx2"/>
                </a:solidFill>
                <a:latin typeface="Century Gothic" pitchFamily="34" charset="0"/>
              </a:rPr>
              <a:t>Factores que influyen en la calidad del huevo</a:t>
            </a:r>
            <a:r>
              <a:rPr lang="es-MX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s-MX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322363"/>
            <a:ext cx="9144000" cy="55356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8" name="7 Imagen" descr="lala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06127" y="1327418"/>
            <a:ext cx="2025529" cy="2543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8 CuadroTexto"/>
          <p:cNvSpPr txBox="1"/>
          <p:nvPr/>
        </p:nvSpPr>
        <p:spPr>
          <a:xfrm>
            <a:off x="393897" y="1871003"/>
            <a:ext cx="23774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s-MX" sz="2000" b="1" dirty="0">
                <a:solidFill>
                  <a:srgbClr val="0070C0"/>
                </a:solidFill>
              </a:rPr>
              <a:t>Frescura</a:t>
            </a:r>
            <a:endParaRPr lang="es-MX" sz="2000" dirty="0">
              <a:solidFill>
                <a:srgbClr val="0070C0"/>
              </a:solidFill>
            </a:endParaRPr>
          </a:p>
          <a:p>
            <a:endParaRPr lang="es-MX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000" b="1" dirty="0" smtClean="0">
                <a:solidFill>
                  <a:srgbClr val="0070C0"/>
                </a:solidFill>
              </a:rPr>
              <a:t>Limpieza</a:t>
            </a:r>
            <a:endParaRPr lang="es-MX" sz="2000" dirty="0">
              <a:solidFill>
                <a:srgbClr val="0070C0"/>
              </a:solidFill>
            </a:endParaRPr>
          </a:p>
          <a:p>
            <a:endParaRPr lang="es-MX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000" b="1" dirty="0" smtClean="0">
                <a:solidFill>
                  <a:srgbClr val="0070C0"/>
                </a:solidFill>
              </a:rPr>
              <a:t>Tamaño </a:t>
            </a:r>
            <a:r>
              <a:rPr lang="es-MX" sz="2000" b="1" dirty="0">
                <a:solidFill>
                  <a:srgbClr val="0070C0"/>
                </a:solidFill>
              </a:rPr>
              <a:t>del huevo</a:t>
            </a:r>
            <a:endParaRPr lang="es-MX" sz="2000" dirty="0">
              <a:solidFill>
                <a:srgbClr val="0070C0"/>
              </a:solidFill>
            </a:endParaRPr>
          </a:p>
          <a:p>
            <a:endParaRPr lang="es-MX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000" b="1" dirty="0" smtClean="0">
                <a:solidFill>
                  <a:srgbClr val="0070C0"/>
                </a:solidFill>
              </a:rPr>
              <a:t>Color</a:t>
            </a:r>
            <a:endParaRPr lang="es-MX" sz="2000" dirty="0">
              <a:solidFill>
                <a:srgbClr val="0070C0"/>
              </a:solidFill>
            </a:endParaRPr>
          </a:p>
          <a:p>
            <a:endParaRPr lang="es-MX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000" b="1" dirty="0" smtClean="0">
                <a:solidFill>
                  <a:srgbClr val="0070C0"/>
                </a:solidFill>
              </a:rPr>
              <a:t>Consistencia </a:t>
            </a:r>
            <a:r>
              <a:rPr lang="es-MX" sz="2000" b="1" dirty="0">
                <a:solidFill>
                  <a:srgbClr val="0070C0"/>
                </a:solidFill>
              </a:rPr>
              <a:t>de clara y yema</a:t>
            </a:r>
            <a:endParaRPr lang="es-MX" sz="2000" dirty="0">
              <a:solidFill>
                <a:srgbClr val="0070C0"/>
              </a:solidFill>
            </a:endParaRPr>
          </a:p>
          <a:p>
            <a:endParaRPr lang="es-MX" sz="2000" dirty="0">
              <a:solidFill>
                <a:srgbClr val="99CC00"/>
              </a:solidFill>
            </a:endParaRPr>
          </a:p>
        </p:txBody>
      </p:sp>
      <p:pic>
        <p:nvPicPr>
          <p:cNvPr id="10" name="9 Imagen" descr="lalalala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03802" y="2686929"/>
            <a:ext cx="2847829" cy="19090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10 Imagen" descr="perf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44873" y="4555218"/>
            <a:ext cx="2466609" cy="1725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1268" y="182880"/>
            <a:ext cx="8229600" cy="1143000"/>
          </a:xfrm>
        </p:spPr>
        <p:txBody>
          <a:bodyPr/>
          <a:lstStyle/>
          <a:p>
            <a:r>
              <a:rPr lang="es-MX" dirty="0" smtClean="0"/>
              <a:t>Factores </a:t>
            </a:r>
            <a:r>
              <a:rPr lang="es-MX" dirty="0" smtClean="0"/>
              <a:t>importantes </a:t>
            </a:r>
            <a:r>
              <a:rPr lang="es-MX" dirty="0" smtClean="0"/>
              <a:t>en la </a:t>
            </a:r>
            <a:r>
              <a:rPr lang="es-MX" dirty="0" smtClean="0"/>
              <a:t>compr</a:t>
            </a:r>
            <a:r>
              <a:rPr lang="es-MX" dirty="0" smtClean="0"/>
              <a:t>a de huevo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392702"/>
            <a:ext cx="9144000" cy="54652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6" name="5 Marcador de contenido" descr="BACHOC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09144" y="1465942"/>
            <a:ext cx="1565878" cy="1174409"/>
          </a:xfrm>
        </p:spPr>
      </p:pic>
      <p:sp>
        <p:nvSpPr>
          <p:cNvPr id="7" name="6 CuadroTexto"/>
          <p:cNvSpPr txBox="1"/>
          <p:nvPr/>
        </p:nvSpPr>
        <p:spPr>
          <a:xfrm>
            <a:off x="337625" y="1997612"/>
            <a:ext cx="264472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s-MX" sz="2400" b="1" dirty="0">
                <a:solidFill>
                  <a:srgbClr val="0070C0"/>
                </a:solidFill>
              </a:rPr>
              <a:t>Marca</a:t>
            </a:r>
            <a:endParaRPr lang="es-MX" sz="2400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400" b="1" dirty="0">
                <a:solidFill>
                  <a:srgbClr val="0070C0"/>
                </a:solidFill>
              </a:rPr>
              <a:t>Empaque</a:t>
            </a:r>
            <a:endParaRPr lang="es-MX" sz="2400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400" b="1" dirty="0" smtClean="0">
                <a:solidFill>
                  <a:srgbClr val="0070C0"/>
                </a:solidFill>
              </a:rPr>
              <a:t>Etiquetado</a:t>
            </a:r>
            <a:endParaRPr lang="es-MX" sz="2400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400" b="1" dirty="0">
                <a:solidFill>
                  <a:srgbClr val="0070C0"/>
                </a:solidFill>
              </a:rPr>
              <a:t>Etiquetado de cajas/logotipo</a:t>
            </a:r>
            <a:endParaRPr lang="es-MX" sz="2400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8" name="7 Imagen" descr="alper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34781" y="1695553"/>
            <a:ext cx="1638095" cy="1638095"/>
          </a:xfrm>
          <a:prstGeom prst="rect">
            <a:avLst/>
          </a:prstGeom>
        </p:spPr>
      </p:pic>
      <p:pic>
        <p:nvPicPr>
          <p:cNvPr id="9" name="8 Imagen" descr="EL CALVARI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5587" y="2296887"/>
            <a:ext cx="1602240" cy="1602240"/>
          </a:xfrm>
          <a:prstGeom prst="rect">
            <a:avLst/>
          </a:prstGeom>
        </p:spPr>
      </p:pic>
      <p:pic>
        <p:nvPicPr>
          <p:cNvPr id="10" name="9 Imagen" descr="ol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4686" y="3846286"/>
            <a:ext cx="2859314" cy="2347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10 Imagen" descr="le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33535" y="4806042"/>
            <a:ext cx="28575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11 Imagen" descr="lee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6165" y="4832241"/>
            <a:ext cx="2473779" cy="13853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12 Imagen" descr="ros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75429" y="3091543"/>
            <a:ext cx="2496458" cy="157706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4997" y="190232"/>
            <a:ext cx="8229600" cy="1143000"/>
          </a:xfrm>
        </p:spPr>
        <p:txBody>
          <a:bodyPr/>
          <a:lstStyle/>
          <a:p>
            <a:r>
              <a:rPr lang="es-MX" dirty="0" smtClean="0"/>
              <a:t>Principales productores de huevo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378634"/>
            <a:ext cx="9144000" cy="54793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6" name="1 Imagen" descr="chin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727" y="1814732"/>
            <a:ext cx="2243797" cy="1522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1 Imagen" descr="EUA.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0913" y="1842869"/>
            <a:ext cx="2243796" cy="14710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7 Marcador de contenido" descr="japon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64599" y="3995226"/>
            <a:ext cx="2151990" cy="1575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8 Imagen" descr="indi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6632" y="1811214"/>
            <a:ext cx="2305343" cy="1536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9 Imagen" descr="mexic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85235" y="4079631"/>
            <a:ext cx="2441844" cy="15326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10 CuadroTexto"/>
          <p:cNvSpPr txBox="1"/>
          <p:nvPr/>
        </p:nvSpPr>
        <p:spPr>
          <a:xfrm>
            <a:off x="0" y="1434904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0070C0"/>
                </a:solidFill>
              </a:rPr>
              <a:t>1</a:t>
            </a:r>
            <a:endParaRPr lang="es-MX" sz="2800" b="1" dirty="0">
              <a:solidFill>
                <a:srgbClr val="0070C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600178" y="1474763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5230836" y="1488830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208671" y="3584916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2797126" y="3556781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6048102" y="4349931"/>
            <a:ext cx="28868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70C0"/>
                </a:solidFill>
              </a:rPr>
              <a:t>Siendo China el mayor productor de huevo con 25,654,250 toneladas y México en el quinto lugar con una producción de </a:t>
            </a:r>
            <a:r>
              <a:rPr lang="es-ES" b="1" dirty="0">
                <a:solidFill>
                  <a:srgbClr val="0070C0"/>
                </a:solidFill>
              </a:rPr>
              <a:t>2,290,833</a:t>
            </a:r>
            <a:r>
              <a:rPr lang="es-ES" b="1" dirty="0" smtClean="0">
                <a:solidFill>
                  <a:srgbClr val="0070C0"/>
                </a:solidFill>
              </a:rPr>
              <a:t> toneladas</a:t>
            </a:r>
            <a:endParaRPr lang="es-MX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Producción en México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252025"/>
            <a:ext cx="9144000" cy="56059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graphicFrame>
        <p:nvGraphicFramePr>
          <p:cNvPr id="7" name="4 Marcador de contenido"/>
          <p:cNvGraphicFramePr>
            <a:graphicFrameLocks noGrp="1"/>
          </p:cNvGraphicFramePr>
          <p:nvPr>
            <p:ph idx="1"/>
          </p:nvPr>
        </p:nvGraphicFramePr>
        <p:xfrm>
          <a:off x="6003997" y="1791712"/>
          <a:ext cx="2605430" cy="3017520"/>
        </p:xfrm>
        <a:graphic>
          <a:graphicData uri="http://schemas.openxmlformats.org/drawingml/2006/table">
            <a:tbl>
              <a:tblPr/>
              <a:tblGrid>
                <a:gridCol w="1673728"/>
                <a:gridCol w="931702"/>
              </a:tblGrid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Estado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2010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Jalisco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1,194,867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Puebla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481,752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Nuevo León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116,112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Sonora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110,466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Durango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84,943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Guanajuato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77,468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Yucatán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69,301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Coahuila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57,738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Sinaloa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40,632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Estado de México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14,078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2 Gráfico"/>
          <p:cNvGraphicFramePr/>
          <p:nvPr/>
        </p:nvGraphicFramePr>
        <p:xfrm>
          <a:off x="0" y="1463040"/>
          <a:ext cx="5894364" cy="4079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/>
              <a:t>Empresas productoras de huevo en México</a:t>
            </a:r>
            <a:endParaRPr lang="es-MX" sz="3600" dirty="0"/>
          </a:p>
        </p:txBody>
      </p:sp>
      <p:sp>
        <p:nvSpPr>
          <p:cNvPr id="6" name="5 Rectángulo"/>
          <p:cNvSpPr/>
          <p:nvPr/>
        </p:nvSpPr>
        <p:spPr>
          <a:xfrm>
            <a:off x="0" y="1364566"/>
            <a:ext cx="9144000" cy="549343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7" name="6 Imagen" descr="BACHO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0269" y="1822154"/>
            <a:ext cx="1950050" cy="1462538"/>
          </a:xfrm>
          <a:prstGeom prst="rect">
            <a:avLst/>
          </a:prstGeom>
        </p:spPr>
      </p:pic>
      <p:pic>
        <p:nvPicPr>
          <p:cNvPr id="9" name="3 Marcador de contenido" descr="EL CALVARI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62429" y="3091468"/>
            <a:ext cx="2165842" cy="2165842"/>
          </a:xfrm>
        </p:spPr>
      </p:pic>
      <p:pic>
        <p:nvPicPr>
          <p:cNvPr id="10" name="9 Imagen" descr="SAN JUA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4931" y="1800225"/>
            <a:ext cx="2762250" cy="1428750"/>
          </a:xfrm>
          <a:prstGeom prst="rect">
            <a:avLst/>
          </a:prstGeom>
        </p:spPr>
      </p:pic>
      <p:pic>
        <p:nvPicPr>
          <p:cNvPr id="8" name="7 Imagen" descr="alper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04266" y="3681106"/>
            <a:ext cx="1638095" cy="1638095"/>
          </a:xfrm>
          <a:prstGeom prst="rect">
            <a:avLst/>
          </a:prstGeom>
        </p:spPr>
      </p:pic>
      <p:pic>
        <p:nvPicPr>
          <p:cNvPr id="11" name="10 Imagen" descr="SABROPOLLO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8853" y="5104584"/>
            <a:ext cx="1714500" cy="93345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a839c4af37e9fb775237f959e1658ef4eeea9cb"/>
</p:tagLst>
</file>

<file path=ppt/theme/theme1.xml><?xml version="1.0" encoding="utf-8"?>
<a:theme xmlns:a="http://schemas.openxmlformats.org/drawingml/2006/main" name="Huevo organico">
  <a:themeElements>
    <a:clrScheme name="Default Design 13">
      <a:dk1>
        <a:srgbClr val="000000"/>
      </a:dk1>
      <a:lt1>
        <a:srgbClr val="FFFFFF"/>
      </a:lt1>
      <a:dk2>
        <a:srgbClr val="FFFFFF"/>
      </a:dk2>
      <a:lt2>
        <a:srgbClr val="C0C0C0"/>
      </a:lt2>
      <a:accent1>
        <a:srgbClr val="0089E6"/>
      </a:accent1>
      <a:accent2>
        <a:srgbClr val="FFCC00"/>
      </a:accent2>
      <a:accent3>
        <a:srgbClr val="FFFFFF"/>
      </a:accent3>
      <a:accent4>
        <a:srgbClr val="000000"/>
      </a:accent4>
      <a:accent5>
        <a:srgbClr val="AAC4F0"/>
      </a:accent5>
      <a:accent6>
        <a:srgbClr val="E7B900"/>
      </a:accent6>
      <a:hlink>
        <a:srgbClr val="99CC00"/>
      </a:hlink>
      <a:folHlink>
        <a:srgbClr val="5F5F5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C0C0C0"/>
        </a:lt2>
        <a:accent1>
          <a:srgbClr val="0089E6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C4F0"/>
        </a:accent5>
        <a:accent6>
          <a:srgbClr val="E7B900"/>
        </a:accent6>
        <a:hlink>
          <a:srgbClr val="99CC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Huevo organico</Template>
  <TotalTime>286</TotalTime>
  <Words>682</Words>
  <Application>Microsoft Office PowerPoint</Application>
  <PresentationFormat>Presentación en pantalla (4:3)</PresentationFormat>
  <Paragraphs>165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Huevo organico</vt:lpstr>
      <vt:lpstr>Huevo orgánico</vt:lpstr>
      <vt:lpstr>Que es el huevo orgánico</vt:lpstr>
      <vt:lpstr>El huevo es un alimento básico de la familia </vt:lpstr>
      <vt:lpstr>Aspectos negativos </vt:lpstr>
      <vt:lpstr>  Factores que influyen en la calidad del huevo </vt:lpstr>
      <vt:lpstr>Factores importantes en la compra de huevo</vt:lpstr>
      <vt:lpstr>Principales productores de huevo</vt:lpstr>
      <vt:lpstr>Producción en México</vt:lpstr>
      <vt:lpstr>Empresas productoras de huevo en México</vt:lpstr>
      <vt:lpstr>Lugares de venta y compra visitados</vt:lpstr>
      <vt:lpstr>Soriana Hiper- Parque Delta</vt:lpstr>
      <vt:lpstr>Mercado Soriana Plaza Tultitlán</vt:lpstr>
      <vt:lpstr>Central de abastos Tultitlán</vt:lpstr>
      <vt:lpstr>Aplicación de encuesta</vt:lpstr>
      <vt:lpstr>Soriana Hiper- Parque Delta</vt:lpstr>
      <vt:lpstr>Conclusiones</vt:lpstr>
      <vt:lpstr>Mercado Soriana Plaza Tultitlan</vt:lpstr>
      <vt:lpstr>Conclusiones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Huevo orgánico</dc:title>
  <dc:creator>425</dc:creator>
  <cp:lastModifiedBy>425</cp:lastModifiedBy>
  <cp:revision>6</cp:revision>
  <dcterms:created xsi:type="dcterms:W3CDTF">2012-06-02T00:44:01Z</dcterms:created>
  <dcterms:modified xsi:type="dcterms:W3CDTF">2012-06-02T14:16:05Z</dcterms:modified>
</cp:coreProperties>
</file>